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codescene.io" TargetMode="External"/><Relationship Id="rId3" Type="http://schemas.openxmlformats.org/officeDocument/2006/relationships/hyperlink" Target="https://codescene.io/" TargetMode="External"/><Relationship Id="rId4" Type="http://schemas.openxmlformats.org/officeDocument/2006/relationships/hyperlink" Target="https://codescene.io/projects/177/jobs/11548/results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smontanari/code-forensics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KA9i5IGS-oU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dentifying Tech Debt Hotspots From Version Control Data"/>
          <p:cNvSpPr txBox="1"/>
          <p:nvPr>
            <p:ph type="ctrTitle"/>
          </p:nvPr>
        </p:nvSpPr>
        <p:spPr>
          <a:xfrm>
            <a:off x="1270000" y="2330450"/>
            <a:ext cx="10464800" cy="3302000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Identifying Tech Debt Hotspots From Version Control Data</a:t>
            </a:r>
          </a:p>
        </p:txBody>
      </p:sp>
      <p:sp>
        <p:nvSpPr>
          <p:cNvPr id="120" name="Chris Zimmerman…"/>
          <p:cNvSpPr txBox="1"/>
          <p:nvPr>
            <p:ph type="subTitle" sz="quarter" idx="1"/>
          </p:nvPr>
        </p:nvSpPr>
        <p:spPr>
          <a:xfrm>
            <a:off x="1270000" y="6292850"/>
            <a:ext cx="10464800" cy="1130300"/>
          </a:xfrm>
          <a:prstGeom prst="rect">
            <a:avLst/>
          </a:prstGeom>
        </p:spPr>
        <p:txBody>
          <a:bodyPr/>
          <a:lstStyle/>
          <a:p>
            <a:pPr defTabSz="537463">
              <a:defRPr sz="3404"/>
            </a:pPr>
            <a:r>
              <a:t>Chris Zimmerman</a:t>
            </a:r>
          </a:p>
          <a:p>
            <a:pPr defTabSz="537463">
              <a:defRPr sz="3404"/>
            </a:pPr>
            <a:r>
              <a:t>eMoney Advisor, LLC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s it technical debt?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Is it technical debt?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t’s not technical debt unless we have to pay interest on it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It’s not technical debt unless we have to pay interest on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Interest is a function of time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Interest is a function of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easuring interest rate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Measuring interest rates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“We refactor code that impedes us, not all that offends us.” - Tim Ottinger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“We refactor code that impedes us, not all that offends us.” - Tim Ottinger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How do we measure interest rates?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How do we measure interest rates?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wo pieces of information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Two pieces of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hange Frequency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Change Frequency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00" y="1987550"/>
            <a:ext cx="11658600" cy="577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00" y="1987550"/>
            <a:ext cx="11658600" cy="577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emoney_changesets.png" descr="emoney_changese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4748" y="4190193"/>
            <a:ext cx="5685098" cy="310041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~18 years of eMoney"/>
          <p:cNvSpPr txBox="1"/>
          <p:nvPr/>
        </p:nvSpPr>
        <p:spPr>
          <a:xfrm>
            <a:off x="3497279" y="4551020"/>
            <a:ext cx="494003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~18 years of eMoney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Your Code As A Crime Scene.jpg" descr="Your Code As A Crime Sce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668" y="1938879"/>
            <a:ext cx="4896536" cy="5875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oftware Design X-Rays.jpg" descr="Software Design X-Ray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9596" y="1938879"/>
            <a:ext cx="4896535" cy="5875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2254250"/>
            <a:ext cx="10566400" cy="524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hange frequency alone is not enough"/>
          <p:cNvSpPr txBox="1"/>
          <p:nvPr>
            <p:ph type="title"/>
          </p:nvPr>
        </p:nvSpPr>
        <p:spPr>
          <a:xfrm>
            <a:off x="952500" y="7747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Change frequency alone is not enough</a:t>
            </a:r>
          </a:p>
        </p:txBody>
      </p:sp>
      <p:sp>
        <p:nvSpPr>
          <p:cNvPr id="170" name="Context is important: Version.txt vs 3,000 line C# class"/>
          <p:cNvSpPr txBox="1"/>
          <p:nvPr>
            <p:ph type="body" idx="1"/>
          </p:nvPr>
        </p:nvSpPr>
        <p:spPr>
          <a:xfrm>
            <a:off x="952500" y="3045916"/>
            <a:ext cx="11099800" cy="5831384"/>
          </a:xfrm>
          <a:prstGeom prst="rect">
            <a:avLst/>
          </a:prstGeom>
        </p:spPr>
        <p:txBody>
          <a:bodyPr/>
          <a:lstStyle/>
          <a:p>
            <a:pPr/>
            <a:r>
              <a:t>Context is important: Version.txt vs 3,000 line C#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de complexity"/>
          <p:cNvSpPr txBox="1"/>
          <p:nvPr/>
        </p:nvSpPr>
        <p:spPr>
          <a:xfrm>
            <a:off x="1342412" y="4224785"/>
            <a:ext cx="10319975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Code complexity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How to measure code complexity"/>
          <p:cNvSpPr txBox="1"/>
          <p:nvPr/>
        </p:nvSpPr>
        <p:spPr>
          <a:xfrm>
            <a:off x="1342412" y="3608835"/>
            <a:ext cx="10319975" cy="2535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How to measure code complexity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s of code (LOC)"/>
          <p:cNvSpPr txBox="1"/>
          <p:nvPr/>
        </p:nvSpPr>
        <p:spPr>
          <a:xfrm>
            <a:off x="1342412" y="4224785"/>
            <a:ext cx="10319975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Lines of code (LOC)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Hotspot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Hotspots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mplicated code you have to work with often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Complicated code you have to work with often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de with the highest interest rate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Code with the highest interest rates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95300"/>
            <a:ext cx="8915400" cy="835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1050" y="2965450"/>
            <a:ext cx="5295900" cy="341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ow do we obtain this information?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How do we obtain this information?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akeaways"/>
          <p:cNvSpPr txBox="1"/>
          <p:nvPr>
            <p:ph type="title"/>
          </p:nvPr>
        </p:nvSpPr>
        <p:spPr>
          <a:xfrm>
            <a:off x="952500" y="8001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  <p:sp>
        <p:nvSpPr>
          <p:cNvPr id="126" name="How to prioritize tech debt in your codebase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How to prioritize tech debt in your codebase</a:t>
            </a:r>
          </a:p>
          <a:p>
            <a:pPr/>
            <a:r>
              <a:t>Some strategies for addressing tech debt</a:t>
            </a:r>
          </a:p>
          <a:p>
            <a:pPr/>
            <a:r>
              <a:t>How awesome your version control history 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Version Control History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Version Control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We normally think of it as an insurance policy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We normally think of it as an insurance policy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It is a data mine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It is a data mine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an answer a number of questions: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Can answer a number of questions: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Version Control 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Version Control History</a:t>
            </a:r>
          </a:p>
        </p:txBody>
      </p:sp>
      <p:sp>
        <p:nvSpPr>
          <p:cNvPr id="198" name="Who modified a fil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modified a file?</a:t>
            </a:r>
          </a:p>
          <a:p>
            <a:pPr/>
            <a:r>
              <a:t>Can generate knowledge &amp; ownership 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450" y="1517650"/>
            <a:ext cx="11137900" cy="6718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Version Control 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Version Control History</a:t>
            </a:r>
          </a:p>
        </p:txBody>
      </p:sp>
      <p:sp>
        <p:nvSpPr>
          <p:cNvPr id="203" name="How long ago was a file last modified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long ago was a file last modified?</a:t>
            </a:r>
          </a:p>
          <a:p>
            <a:pPr lvl="1"/>
            <a:r>
              <a:t>Code age</a:t>
            </a:r>
          </a:p>
          <a:p>
            <a:pPr/>
            <a:r>
              <a:t>We want code to be very new or very old</a:t>
            </a:r>
          </a:p>
          <a:p>
            <a:pPr lvl="1"/>
            <a:r>
              <a:t>Ebbinghaus forgetting curve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Version Control 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Version Control History</a:t>
            </a:r>
          </a:p>
        </p:txBody>
      </p:sp>
      <p:sp>
        <p:nvSpPr>
          <p:cNvPr id="206" name="How frequently is a file modified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frequently is a file modified?</a:t>
            </a:r>
          </a:p>
          <a:p>
            <a:pPr lvl="1"/>
            <a:r>
              <a:t>Code stability &amp; responsibility issues</a:t>
            </a:r>
          </a:p>
          <a:p>
            <a:pPr lvl="1"/>
            <a:r>
              <a:t>Common cause - low cohesion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50" y="1631950"/>
            <a:ext cx="11595100" cy="648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ools"/>
          <p:cNvSpPr txBox="1"/>
          <p:nvPr>
            <p:ph type="title"/>
          </p:nvPr>
        </p:nvSpPr>
        <p:spPr>
          <a:xfrm>
            <a:off x="952500" y="3543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chnical Debt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Technical Debt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descene.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codescene.io</a:t>
            </a:r>
          </a:p>
        </p:txBody>
      </p:sp>
      <p:sp>
        <p:nvSpPr>
          <p:cNvPr id="213" name="https://codescene.io/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https://codescene.io/</a:t>
            </a:r>
          </a:p>
          <a:p>
            <a:pPr/>
            <a:r>
              <a:t>Cloud &amp; On-premise options</a:t>
            </a:r>
          </a:p>
          <a:p>
            <a:pPr/>
            <a:r>
              <a:t>Demo - </a:t>
            </a:r>
            <a:r>
              <a:rPr u="sng">
                <a:hlinkClick r:id="rId4" invalidUrl="" action="" tgtFrame="" tooltip="" history="1" highlightClick="0" endSnd="0"/>
              </a:rPr>
              <a:t>https://codescene.io/projects/177/jobs/11548/results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ode-foren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code-forensics</a:t>
            </a:r>
          </a:p>
        </p:txBody>
      </p:sp>
      <p:sp>
        <p:nvSpPr>
          <p:cNvPr id="216" name="https://github.com/smontanari/code-forens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https://github.com/smontanari/code-forensics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de-forensics demo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code-forensics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We’ve found *where* the tech debt is, but not *what* it i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61518">
              <a:defRPr sz="6320"/>
            </a:lvl1pPr>
          </a:lstStyle>
          <a:p>
            <a:pPr/>
            <a:r>
              <a:t>We’ve found *where* the tech debt is, but not *what* it 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trategies for Addressing Tech Debt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defTabSz="484886">
              <a:defRPr sz="6640"/>
            </a:pPr>
            <a:r>
              <a:t>Strategies for Addressing Tech Debt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44919.jpg" descr="4491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2239321"/>
            <a:ext cx="3810000" cy="5046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13507787.jpg" descr="1350778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4900" y="2239321"/>
            <a:ext cx="3866848" cy="5046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refact2.jpg" descr="refact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97400" y="2273300"/>
            <a:ext cx="381000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tep 0: Add pinning/characterization tests as a safety net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defTabSz="373887">
              <a:defRPr sz="5119"/>
            </a:pPr>
            <a:r>
              <a:t>Step 0: Add pinning/characterization tests as a safety 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rapeutic Refactoring by Katrina Owen  https://www.youtube.com/watch?v=KA9i5IGS-oU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defTabSz="274574">
              <a:defRPr sz="3759"/>
            </a:pPr>
            <a:r>
              <a:t>Therapeutic Refactoring by Katrina Owen</a:t>
            </a:r>
            <a:br/>
            <a:br/>
            <a:r>
              <a:rPr u="sng">
                <a:hlinkClick r:id="rId2" invalidUrl="" action="" tgtFrame="" tooltip="" history="1" highlightClick="0" endSnd="0"/>
              </a:rPr>
              <a:t>https://www.youtube.com/watch?v=KA9i5IGS-oU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OLID Principle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/>
            <a:r>
              <a:t>SOLID Principles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OLID Principle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/>
            <a:r>
              <a:rPr>
                <a:solidFill>
                  <a:schemeClr val="accent5"/>
                </a:solidFill>
              </a:rPr>
              <a:t>S</a:t>
            </a:r>
            <a:r>
              <a:t>OLID Principles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chnical Deb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Technical Debt</a:t>
            </a:r>
          </a:p>
        </p:txBody>
      </p:sp>
      <p:sp>
        <p:nvSpPr>
          <p:cNvPr id="131" name="A metaphor for communicating with busin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metaphor for communicating with business</a:t>
            </a:r>
          </a:p>
          <a:p>
            <a:pPr/>
            <a:r>
              <a:t>Tradeoffs of releasing earlier vs being able to more easily evolve our software systems</a:t>
            </a:r>
          </a:p>
          <a:p>
            <a:pPr/>
            <a:r>
              <a:t>Helps communicate the necessity for refactoring and evolving system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ingle Responsibility Principle"/>
          <p:cNvSpPr txBox="1"/>
          <p:nvPr>
            <p:ph type="title"/>
          </p:nvPr>
        </p:nvSpPr>
        <p:spPr>
          <a:xfrm>
            <a:off x="952500" y="7239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Single Responsibility Principle</a:t>
            </a:r>
          </a:p>
        </p:txBody>
      </p:sp>
      <p:sp>
        <p:nvSpPr>
          <p:cNvPr id="237" name="“Every module, class, or function should have responsibility over a single part of the functionality provided by the software, and that responsibility should be entirely encapsulated by the class.”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just">
              <a:buSzTx/>
              <a:buNone/>
            </a:lvl1pPr>
          </a:lstStyle>
          <a:p>
            <a:pPr/>
            <a:r>
              <a:t>“Every module, class, or function should have responsibility over a single part of the functionality provided by the software, and that responsibility should be entirely encapsulated by the class.”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ingle Responsibility Principle"/>
          <p:cNvSpPr txBox="1"/>
          <p:nvPr>
            <p:ph type="title"/>
          </p:nvPr>
        </p:nvSpPr>
        <p:spPr>
          <a:xfrm>
            <a:off x="952500" y="7239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Single Responsibility Principle</a:t>
            </a:r>
          </a:p>
        </p:txBody>
      </p:sp>
      <p:sp>
        <p:nvSpPr>
          <p:cNvPr id="240" name="A class should only have one reason to chang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A class should only have one reason to change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ow Cohe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Low Cohesion</a:t>
            </a:r>
          </a:p>
        </p:txBody>
      </p:sp>
      <p:sp>
        <p:nvSpPr>
          <p:cNvPr id="243" name="Cohesion - the degree to which the elements inside a module belong togeth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Cohesion - the degree to which the elements inside a module belong together</a:t>
            </a:r>
          </a:p>
          <a:p>
            <a:pPr/>
            <a:r>
              <a:t>The more the methods work toward a unifying purpose -&gt; high cohesion</a:t>
            </a:r>
          </a:p>
          <a:p>
            <a:pPr/>
            <a:r>
              <a:t>The more the methods are unrelated -&gt; low cohesion</a:t>
            </a:r>
          </a:p>
          <a:p>
            <a:pPr/>
            <a:r>
              <a:t>More responsibilities -&gt; more reasons to change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ow Cohe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Low Cohesion</a:t>
            </a:r>
          </a:p>
        </p:txBody>
      </p:sp>
      <p:sp>
        <p:nvSpPr>
          <p:cNvPr id="246" name="Can manifest a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manifest as:</a:t>
            </a:r>
          </a:p>
          <a:p>
            <a:pPr lvl="1"/>
            <a:r>
              <a:t>Large classes/modules</a:t>
            </a:r>
          </a:p>
          <a:p>
            <a:pPr lvl="1"/>
            <a:r>
              <a:t>Long methods</a:t>
            </a:r>
          </a:p>
          <a:p>
            <a:pPr lvl="1"/>
            <a:r>
              <a:t>Lots of methods in one class/module doing various things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Make small classes that do one thing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defTabSz="484886">
              <a:defRPr sz="6640"/>
            </a:pPr>
            <a:r>
              <a:t>Make small classes that do one thing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big_files.png" descr="big_fil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43" y="198585"/>
            <a:ext cx="5650901" cy="1589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big_files.png" descr="big_fil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5208" y="-9285607"/>
            <a:ext cx="5773252" cy="1623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Make small function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/>
            <a:r>
              <a:t>Make small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1289" y="639277"/>
            <a:ext cx="6462222" cy="8475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Use triggers to prompt thinking about breaking code down into smaller piece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defTabSz="338835">
              <a:defRPr sz="4640"/>
            </a:pPr>
            <a:r>
              <a:t>Use triggers to prompt thinking about breaking code down into smaller pieces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If a class is over 100 lines code, ask:…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defTabSz="257047">
              <a:defRPr sz="3520"/>
            </a:pPr>
            <a:r>
              <a:t>If a class is over 100 lines code, ask:</a:t>
            </a:r>
          </a:p>
          <a:p>
            <a:pPr lvl="1" defTabSz="257047">
              <a:defRPr sz="3520"/>
            </a:pPr>
          </a:p>
          <a:p>
            <a:pPr lvl="1" defTabSz="257047">
              <a:defRPr sz="3520"/>
            </a:pPr>
            <a:r>
              <a:t>Can I split this class up into multiple smaller classes?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chnical Deb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Technical Debt</a:t>
            </a:r>
          </a:p>
        </p:txBody>
      </p:sp>
      <p:sp>
        <p:nvSpPr>
          <p:cNvPr id="134" name="Code that’s more expensive to maintain than it should b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that’s more expensive to maintain than it should be</a:t>
            </a:r>
          </a:p>
          <a:p>
            <a:pPr/>
            <a:r>
              <a:t>In other words, we pay an interest rate on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If a method has over 4 parameters, ask:…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defTabSz="239522">
              <a:defRPr sz="3280"/>
            </a:pPr>
            <a:r>
              <a:t>If a method has over 4 parameters, ask:</a:t>
            </a:r>
          </a:p>
          <a:p>
            <a:pPr lvl="1" defTabSz="239522">
              <a:defRPr sz="3280"/>
            </a:pPr>
          </a:p>
          <a:p>
            <a:pPr lvl="1" defTabSz="239522">
              <a:defRPr sz="3280"/>
            </a:pPr>
            <a:r>
              <a:t>Can I extract some or all of these parameters into an object?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If a method is over 10 lines of code, ask:…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defTabSz="257047">
              <a:defRPr sz="3520"/>
            </a:pPr>
            <a:r>
              <a:t>If a method is over 10 lines of code, ask:</a:t>
            </a:r>
          </a:p>
          <a:p>
            <a:pPr lvl="1" defTabSz="257047">
              <a:defRPr sz="3520"/>
            </a:pPr>
          </a:p>
          <a:p>
            <a:pPr lvl="1" defTabSz="257047">
              <a:defRPr sz="3520"/>
            </a:pPr>
            <a:r>
              <a:t>Can I split this method up into multiple smaller ones?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hese are not dogmatic rules to always follow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defTabSz="484886">
              <a:defRPr sz="6640"/>
            </a:pPr>
            <a:r>
              <a:t>These are not dogmatic rules to always follow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utomated refactorings…"/>
          <p:cNvSpPr txBox="1"/>
          <p:nvPr>
            <p:ph type="title"/>
          </p:nvPr>
        </p:nvSpPr>
        <p:spPr>
          <a:xfrm>
            <a:off x="952500" y="787400"/>
            <a:ext cx="11099800" cy="2159000"/>
          </a:xfrm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Automated refactorings</a:t>
            </a:r>
          </a:p>
          <a:p>
            <a:pPr defTabSz="484886">
              <a:defRPr sz="6640"/>
            </a:pPr>
            <a:r>
              <a:t> are your friend</a:t>
            </a:r>
          </a:p>
        </p:txBody>
      </p:sp>
      <p:sp>
        <p:nvSpPr>
          <p:cNvPr id="268" name="Extract function/metho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Extract function/method</a:t>
            </a:r>
          </a:p>
          <a:p>
            <a:pPr/>
            <a:r>
              <a:t>Extract class</a:t>
            </a:r>
          </a:p>
          <a:p>
            <a:pPr/>
            <a:r>
              <a:t>Rename variable/function/class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One last thing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/>
            <a:r>
              <a:t>One last thing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he highest priority tech debt is the code you’re currently working in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1" defTabSz="385572">
              <a:defRPr sz="5280"/>
            </a:pPr>
            <a:r>
              <a:t>The highest priority tech debt is the code you’re currently working 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urther Reading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Further Reading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Your Code As A Crime Scene.jpg" descr="Your Code As A Crime Sce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258" y="1938879"/>
            <a:ext cx="4896536" cy="5875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oftware Design X-Rays.jpg" descr="Software Design X-Ray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2185" y="1938879"/>
            <a:ext cx="4896536" cy="5875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44919.jpg" descr="4491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2239321"/>
            <a:ext cx="3810000" cy="5046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13507787.jpg" descr="1350778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4900" y="2239321"/>
            <a:ext cx="3866848" cy="5046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refact2.jpg" descr="refact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97400" y="2273300"/>
            <a:ext cx="3810000" cy="4978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Questions / Comments"/>
          <p:cNvSpPr txBox="1"/>
          <p:nvPr>
            <p:ph type="title"/>
          </p:nvPr>
        </p:nvSpPr>
        <p:spPr>
          <a:xfrm>
            <a:off x="952500" y="3543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Questions / Comments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425" y="4641622"/>
            <a:ext cx="11333950" cy="135084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- Sandi Metz"/>
          <p:cNvSpPr txBox="1"/>
          <p:nvPr/>
        </p:nvSpPr>
        <p:spPr>
          <a:xfrm>
            <a:off x="8296674" y="6254066"/>
            <a:ext cx="255270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- Sandi Metz</a:t>
            </a:r>
          </a:p>
        </p:txBody>
      </p:sp>
      <p:sp>
        <p:nvSpPr>
          <p:cNvPr id="138" name="Text"/>
          <p:cNvSpPr txBox="1"/>
          <p:nvPr/>
        </p:nvSpPr>
        <p:spPr>
          <a:xfrm>
            <a:off x="5927414" y="5636642"/>
            <a:ext cx="71262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39" name="Technical Debt Is Not Always Bad"/>
          <p:cNvSpPr txBox="1"/>
          <p:nvPr>
            <p:ph type="title"/>
          </p:nvPr>
        </p:nvSpPr>
        <p:spPr>
          <a:xfrm>
            <a:off x="952500" y="10160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Technical Debt Is Not Always Bad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hank you"/>
          <p:cNvSpPr txBox="1"/>
          <p:nvPr>
            <p:ph type="title"/>
          </p:nvPr>
        </p:nvSpPr>
        <p:spPr>
          <a:xfrm>
            <a:off x="952500" y="3543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Not all “bad code” is technical debt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Not all “bad code” is technical debt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793750"/>
            <a:ext cx="6807046" cy="8580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